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79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58" d="100"/>
          <a:sy n="58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湛蓝天空下覆盖着铝盘的现代建筑正面的低角度外视图"/>
          <p:cNvSpPr>
            <a:spLocks noGrp="1"/>
          </p:cNvSpPr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多云天空下现代曲线建筑的低角度视图"/>
          <p:cNvSpPr>
            <a:spLocks noGrp="1"/>
          </p:cNvSpPr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从带玻璃面板的白色现代建筑内仰望明亮、局部多云天空的视图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晴朗明亮天空下伊朗德黑兰的阿扎迪塔的低角度视图"/>
          <p:cNvSpPr>
            <a:spLocks noGrp="1"/>
          </p:cNvSpPr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从石头结构内望向楼梯和湛蓝天空的视图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座白色现代建筑，玻璃面板映衬着湛蓝的天空"/>
          <p:cNvSpPr>
            <a:spLocks noGrp="1"/>
          </p:cNvSpPr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局部多云天空下中国山东青岛一座现代贝壳桥的一角"/>
          <p:cNvSpPr>
            <a:spLocks noGrp="1"/>
          </p:cNvSpPr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 Bio-Inspired Jump-Gliding Robot"/>
          <p:cNvSpPr txBox="1">
            <a:spLocks noGrp="1"/>
          </p:cNvSpPr>
          <p:nvPr>
            <p:ph type="ctrTitle"/>
          </p:nvPr>
        </p:nvSpPr>
        <p:spPr>
          <a:xfrm>
            <a:off x="1206498" y="1709286"/>
            <a:ext cx="21971004" cy="4648201"/>
          </a:xfrm>
          <a:prstGeom prst="rect">
            <a:avLst/>
          </a:prstGeom>
        </p:spPr>
        <p:txBody>
          <a:bodyPr/>
          <a:lstStyle/>
          <a:p>
            <a:pPr>
              <a:defRPr sz="10700" spc="-213"/>
            </a:pPr>
            <a:r>
              <a:t>A Bio-Inspired Jump-Gliding Robot</a:t>
            </a:r>
            <a:r>
              <a:rPr b="0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52" name="Team Sigma Tree…"/>
          <p:cNvSpPr txBox="1">
            <a:spLocks noGrp="1"/>
          </p:cNvSpPr>
          <p:nvPr>
            <p:ph type="subTitle" sz="half" idx="1"/>
          </p:nvPr>
        </p:nvSpPr>
        <p:spPr>
          <a:xfrm>
            <a:off x="1098004" y="8972948"/>
            <a:ext cx="25583833" cy="4219243"/>
          </a:xfrm>
          <a:prstGeom prst="rect">
            <a:avLst/>
          </a:prstGeom>
        </p:spPr>
        <p:txBody>
          <a:bodyPr/>
          <a:lstStyle/>
          <a:p>
            <a:pPr>
              <a:defRPr sz="5700"/>
            </a:pPr>
            <a:r>
              <a:t>Team Sigma Tree</a:t>
            </a:r>
          </a:p>
          <a:p>
            <a:pPr marL="546100" indent="-546100">
              <a:buSzPct val="123000"/>
              <a:buChar char="•"/>
              <a:defRPr sz="4300"/>
            </a:pPr>
            <a:r>
              <a:t>Zhang Zheng</a:t>
            </a:r>
          </a:p>
          <a:p>
            <a:pPr marL="546100" indent="-546100">
              <a:buSzPct val="123000"/>
              <a:buChar char="•"/>
              <a:defRPr sz="4300"/>
            </a:pPr>
            <a:r>
              <a:t>Liu Lizhi</a:t>
            </a:r>
          </a:p>
          <a:p>
            <a:pPr marL="546100" indent="-546100">
              <a:buSzPct val="123000"/>
              <a:buChar char="•"/>
              <a:defRPr sz="4300"/>
            </a:pPr>
            <a:r>
              <a:t>Xu Yukun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"/>
              <p:cNvSpPr txBox="1"/>
              <p:nvPr/>
            </p:nvSpPr>
            <p:spPr>
              <a:xfrm>
                <a:off x="4094944" y="1269589"/>
                <a:ext cx="21344277" cy="20185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 algn="l"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estimate</m:t>
                          </m:r>
                        </m:sub>
                      </m:sSub>
                      <m:r>
                        <a:rPr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elastic</m:t>
                              </m:r>
                            </m:sub>
                          </m:sSub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53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drag</m:t>
                              </m:r>
                            </m:sub>
                          </m:sSub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)⋅(</m:t>
                          </m:r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)⋅(</m:t>
                          </m:r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CoM</m:t>
                              </m:r>
                            </m:sub>
                          </m:sSub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total</m:t>
                              </m:r>
                            </m:sub>
                          </m:sSub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85" name="文本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944" y="1269589"/>
                <a:ext cx="21344277" cy="20185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C837B259-FA28-3495-726C-59EF5CF95C5A}"/>
              </a:ext>
            </a:extLst>
          </p:cNvPr>
          <p:cNvSpPr/>
          <p:nvPr/>
        </p:nvSpPr>
        <p:spPr>
          <a:xfrm>
            <a:off x="5457425" y="11860322"/>
            <a:ext cx="82262" cy="91441"/>
          </a:xfrm>
          <a:prstGeom prst="flowChartConnector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F5ED857-2454-5ED6-DEF0-A9FD1B518C7A}"/>
              </a:ext>
            </a:extLst>
          </p:cNvPr>
          <p:cNvCxnSpPr>
            <a:cxnSpLocks/>
          </p:cNvCxnSpPr>
          <p:nvPr/>
        </p:nvCxnSpPr>
        <p:spPr>
          <a:xfrm>
            <a:off x="5577296" y="11927977"/>
            <a:ext cx="1509365" cy="58431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E923548-B3D8-1E02-9BE7-D224E516C2F0}"/>
                  </a:ext>
                </a:extLst>
              </p:cNvPr>
              <p:cNvSpPr txBox="1"/>
              <p:nvPr/>
            </p:nvSpPr>
            <p:spPr>
              <a:xfrm>
                <a:off x="2408397" y="12325091"/>
                <a:ext cx="21959887" cy="6337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3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3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3200">
                            <a:solidFill>
                              <a:srgbClr val="000000"/>
                            </a:solidFill>
                          </a:rPr>
                          <m:t>CoM</m:t>
                        </m:r>
                      </m:sub>
                    </m:sSub>
                    <m:r>
                      <a:rPr lang="en-US" altLang="zh-CN" sz="3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</a:rPr>
                  <a:t>Energy</a:t>
                </a:r>
                <a:r>
                  <a:rPr lang="en-US" altLang="zh-CN" sz="3200" dirty="0"/>
                  <a:t> </a:t>
                </a:r>
                <a:r>
                  <a:rPr lang="en-US" altLang="zh-CN" sz="3200" dirty="0">
                    <a:solidFill>
                      <a:srgbClr val="000000"/>
                    </a:solidFill>
                  </a:rPr>
                  <a:t>loss factor caused by position of the center of mass.</a:t>
                </a:r>
                <a:endParaRPr lang="zh-CN" altLang="en-US" sz="3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E923548-B3D8-1E02-9BE7-D224E516C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397" y="12325091"/>
                <a:ext cx="21959887" cy="633763"/>
              </a:xfrm>
              <a:prstGeom prst="rect">
                <a:avLst/>
              </a:prstGeom>
              <a:blipFill>
                <a:blip r:embed="rId3"/>
                <a:stretch>
                  <a:fillRect t="-13462" b="-22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连接符: 曲线 132">
            <a:extLst>
              <a:ext uri="{FF2B5EF4-FFF2-40B4-BE49-F238E27FC236}">
                <a16:creationId xmlns:a16="http://schemas.microsoft.com/office/drawing/2014/main" id="{1E69AAC4-D5CD-A16E-6CDF-8ABE976BCC7F}"/>
              </a:ext>
            </a:extLst>
          </p:cNvPr>
          <p:cNvCxnSpPr>
            <a:cxnSpLocks/>
          </p:cNvCxnSpPr>
          <p:nvPr/>
        </p:nvCxnSpPr>
        <p:spPr>
          <a:xfrm flipV="1">
            <a:off x="5555037" y="8265841"/>
            <a:ext cx="226348" cy="223486"/>
          </a:xfrm>
          <a:prstGeom prst="curvedConnector3">
            <a:avLst>
              <a:gd name="adj1" fmla="val -149886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A249AEC8-21EA-1AFA-3773-152EBF905FB4}"/>
                  </a:ext>
                </a:extLst>
              </p:cNvPr>
              <p:cNvSpPr txBox="1"/>
              <p:nvPr/>
            </p:nvSpPr>
            <p:spPr>
              <a:xfrm>
                <a:off x="5893055" y="4317786"/>
                <a:ext cx="12358686" cy="7062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3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3200">
                            <a:solidFill>
                              <a:srgbClr val="000000"/>
                            </a:solidFill>
                          </a:rPr>
                          <m:t>drag</m:t>
                        </m:r>
                      </m:sub>
                    </m:sSub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</a:rPr>
                  <a:t>: Energy</a:t>
                </a:r>
                <a:r>
                  <a:rPr lang="en-US" altLang="zh-CN" sz="3200" dirty="0"/>
                  <a:t> </a:t>
                </a:r>
                <a:r>
                  <a:rPr lang="en-US" altLang="zh-CN" sz="3200" dirty="0">
                    <a:solidFill>
                      <a:srgbClr val="000000"/>
                    </a:solidFill>
                  </a:rPr>
                  <a:t>loss factor caused by air resistance.</a:t>
                </a:r>
                <a:endParaRPr lang="zh-CN" altLang="en-US" sz="3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A249AEC8-21EA-1AFA-3773-152EBF90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5" y="4317786"/>
                <a:ext cx="12358686" cy="706284"/>
              </a:xfrm>
              <a:prstGeom prst="rect">
                <a:avLst/>
              </a:prstGeom>
              <a:blipFill>
                <a:blip r:embed="rId4"/>
                <a:stretch>
                  <a:fillRect t="-12069" b="-94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037105A3-774A-83D5-E7D9-B298CF00BFF1}"/>
              </a:ext>
            </a:extLst>
          </p:cNvPr>
          <p:cNvCxnSpPr>
            <a:cxnSpLocks/>
          </p:cNvCxnSpPr>
          <p:nvPr/>
        </p:nvCxnSpPr>
        <p:spPr>
          <a:xfrm>
            <a:off x="5893055" y="8567317"/>
            <a:ext cx="1808820" cy="132014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80BB9BBB-61D6-8B64-5B4C-14B6905393D9}"/>
              </a:ext>
            </a:extLst>
          </p:cNvPr>
          <p:cNvGrpSpPr/>
          <p:nvPr/>
        </p:nvGrpSpPr>
        <p:grpSpPr>
          <a:xfrm rot="1593516">
            <a:off x="4604133" y="6549096"/>
            <a:ext cx="2111375" cy="1038225"/>
            <a:chOff x="6513830" y="5665470"/>
            <a:chExt cx="2111375" cy="1038225"/>
          </a:xfrm>
        </p:grpSpPr>
        <p:sp>
          <p:nvSpPr>
            <p:cNvPr id="142" name="弧形 141">
              <a:extLst>
                <a:ext uri="{FF2B5EF4-FFF2-40B4-BE49-F238E27FC236}">
                  <a16:creationId xmlns:a16="http://schemas.microsoft.com/office/drawing/2014/main" id="{FBCDCBED-D246-2557-6A4A-A5030BD647E4}"/>
                </a:ext>
              </a:extLst>
            </p:cNvPr>
            <p:cNvSpPr/>
            <p:nvPr/>
          </p:nvSpPr>
          <p:spPr>
            <a:xfrm>
              <a:off x="7398385" y="5665470"/>
              <a:ext cx="504825" cy="888365"/>
            </a:xfrm>
            <a:prstGeom prst="arc">
              <a:avLst>
                <a:gd name="adj1" fmla="val 16566871"/>
                <a:gd name="adj2" fmla="val 5052523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0251418A-3FA9-82C2-29FA-065538C186EE}"/>
                </a:ext>
              </a:extLst>
            </p:cNvPr>
            <p:cNvSpPr/>
            <p:nvPr/>
          </p:nvSpPr>
          <p:spPr>
            <a:xfrm rot="10800000">
              <a:off x="7296150" y="6549390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44" name="弧形 143">
              <a:extLst>
                <a:ext uri="{FF2B5EF4-FFF2-40B4-BE49-F238E27FC236}">
                  <a16:creationId xmlns:a16="http://schemas.microsoft.com/office/drawing/2014/main" id="{2E00F6FC-F558-9AB3-A264-1FF5345F370C}"/>
                </a:ext>
              </a:extLst>
            </p:cNvPr>
            <p:cNvSpPr/>
            <p:nvPr/>
          </p:nvSpPr>
          <p:spPr>
            <a:xfrm flipH="1">
              <a:off x="6513830" y="5729605"/>
              <a:ext cx="1574800" cy="895350"/>
            </a:xfrm>
            <a:prstGeom prst="arc">
              <a:avLst>
                <a:gd name="adj1" fmla="val 16338731"/>
                <a:gd name="adj2" fmla="val 524715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EEA8F661-4D69-33E1-FF91-CB77663A82FC}"/>
                </a:ext>
              </a:extLst>
            </p:cNvPr>
            <p:cNvSpPr/>
            <p:nvPr/>
          </p:nvSpPr>
          <p:spPr>
            <a:xfrm>
              <a:off x="7294880" y="5666105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46" name="弧形 145">
              <a:extLst>
                <a:ext uri="{FF2B5EF4-FFF2-40B4-BE49-F238E27FC236}">
                  <a16:creationId xmlns:a16="http://schemas.microsoft.com/office/drawing/2014/main" id="{32A32ACF-8634-4C4C-B4A6-CC88A0B34615}"/>
                </a:ext>
              </a:extLst>
            </p:cNvPr>
            <p:cNvSpPr/>
            <p:nvPr/>
          </p:nvSpPr>
          <p:spPr>
            <a:xfrm>
              <a:off x="7053580" y="5729605"/>
              <a:ext cx="1571625" cy="895350"/>
            </a:xfrm>
            <a:prstGeom prst="arc">
              <a:avLst>
                <a:gd name="adj1" fmla="val 16338731"/>
                <a:gd name="adj2" fmla="val 524715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47" name="弧形 146">
              <a:extLst>
                <a:ext uri="{FF2B5EF4-FFF2-40B4-BE49-F238E27FC236}">
                  <a16:creationId xmlns:a16="http://schemas.microsoft.com/office/drawing/2014/main" id="{3E109513-1357-172F-ED16-DE9987E0F6B1}"/>
                </a:ext>
              </a:extLst>
            </p:cNvPr>
            <p:cNvSpPr/>
            <p:nvPr/>
          </p:nvSpPr>
          <p:spPr>
            <a:xfrm flipH="1">
              <a:off x="7287895" y="5808980"/>
              <a:ext cx="465455" cy="890270"/>
            </a:xfrm>
            <a:prstGeom prst="arc">
              <a:avLst>
                <a:gd name="adj1" fmla="val 16583199"/>
                <a:gd name="adj2" fmla="val 531875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F887AFDE-61E7-B7DA-F05B-49843A41CAC2}"/>
              </a:ext>
            </a:extLst>
          </p:cNvPr>
          <p:cNvCxnSpPr>
            <a:cxnSpLocks/>
          </p:cNvCxnSpPr>
          <p:nvPr/>
        </p:nvCxnSpPr>
        <p:spPr>
          <a:xfrm flipV="1">
            <a:off x="5464699" y="6022181"/>
            <a:ext cx="0" cy="144167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C5EA4510-C923-0BF3-3CC3-A08DACF32766}"/>
                  </a:ext>
                </a:extLst>
              </p:cNvPr>
              <p:cNvSpPr txBox="1"/>
              <p:nvPr/>
            </p:nvSpPr>
            <p:spPr>
              <a:xfrm>
                <a:off x="7255796" y="6940965"/>
                <a:ext cx="12353924" cy="6236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3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ar-AE" sz="3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</a:rPr>
                  <a:t>: Energy loss caused by deviation from vertical takeoff angle.</a:t>
                </a:r>
                <a:endParaRPr lang="zh-CN" altLang="en-US" sz="3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C5EA4510-C923-0BF3-3CC3-A08DACF3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796" y="6940965"/>
                <a:ext cx="12353924" cy="623632"/>
              </a:xfrm>
              <a:prstGeom prst="rect">
                <a:avLst/>
              </a:prstGeom>
              <a:blipFill>
                <a:blip r:embed="rId5"/>
                <a:stretch>
                  <a:fillRect t="-13725" b="-24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ABFC51B6-96A9-D35E-CE60-B3DA4ECDDDAA}"/>
              </a:ext>
            </a:extLst>
          </p:cNvPr>
          <p:cNvCxnSpPr>
            <a:cxnSpLocks/>
          </p:cNvCxnSpPr>
          <p:nvPr/>
        </p:nvCxnSpPr>
        <p:spPr>
          <a:xfrm>
            <a:off x="5504881" y="4068780"/>
            <a:ext cx="0" cy="80255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083F14EC-70FE-B47D-86E7-DFC44CF81DF2}"/>
              </a:ext>
            </a:extLst>
          </p:cNvPr>
          <p:cNvCxnSpPr>
            <a:cxnSpLocks/>
          </p:cNvCxnSpPr>
          <p:nvPr/>
        </p:nvCxnSpPr>
        <p:spPr>
          <a:xfrm>
            <a:off x="5583621" y="4432391"/>
            <a:ext cx="1672175" cy="22924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55355DF-A972-98FA-0018-43A8954C24F0}"/>
                  </a:ext>
                </a:extLst>
              </p:cNvPr>
              <p:cNvSpPr txBox="1"/>
              <p:nvPr/>
            </p:nvSpPr>
            <p:spPr>
              <a:xfrm>
                <a:off x="7882222" y="9595077"/>
                <a:ext cx="12358686" cy="584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3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ar-AE" sz="3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</a:rPr>
                  <a:t>:</a:t>
                </a:r>
                <a:r>
                  <a:rPr lang="en-US" altLang="zh-CN" sz="3200" dirty="0"/>
                  <a:t> </a:t>
                </a:r>
                <a:r>
                  <a:rPr lang="en-US" altLang="zh-CN" sz="3200" dirty="0">
                    <a:solidFill>
                      <a:srgbClr val="000000"/>
                    </a:solidFill>
                  </a:rPr>
                  <a:t>Energy</a:t>
                </a:r>
                <a:r>
                  <a:rPr lang="en-US" altLang="zh-CN" sz="3200" dirty="0"/>
                  <a:t> </a:t>
                </a:r>
                <a:r>
                  <a:rPr lang="en-US" altLang="zh-CN" sz="3200" dirty="0">
                    <a:solidFill>
                      <a:srgbClr val="000000"/>
                    </a:solidFill>
                  </a:rPr>
                  <a:t>loss factor caused by device’s rotation during the jump.</a:t>
                </a:r>
                <a:endParaRPr lang="zh-CN" altLang="en-US" sz="3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A55355DF-A972-98FA-0018-43A8954C2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222" y="9595077"/>
                <a:ext cx="12358686" cy="584775"/>
              </a:xfrm>
              <a:prstGeom prst="rect">
                <a:avLst/>
              </a:prstGeom>
              <a:blipFill>
                <a:blip r:embed="rId6"/>
                <a:stretch>
                  <a:fillRect t="-13542" r="-345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3240011D-E140-D346-3EBE-395FB74FEC33}"/>
              </a:ext>
            </a:extLst>
          </p:cNvPr>
          <p:cNvGrpSpPr/>
          <p:nvPr/>
        </p:nvGrpSpPr>
        <p:grpSpPr>
          <a:xfrm>
            <a:off x="4843871" y="11336850"/>
            <a:ext cx="1280795" cy="2307590"/>
            <a:chOff x="11617325" y="4550410"/>
            <a:chExt cx="1280795" cy="2307590"/>
          </a:xfrm>
        </p:grpSpPr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7B859D95-65C8-5658-8869-C9CB383E6A35}"/>
                </a:ext>
              </a:extLst>
            </p:cNvPr>
            <p:cNvSpPr/>
            <p:nvPr/>
          </p:nvSpPr>
          <p:spPr>
            <a:xfrm>
              <a:off x="12274550" y="4569460"/>
              <a:ext cx="196850" cy="2168525"/>
            </a:xfrm>
            <a:prstGeom prst="arc">
              <a:avLst>
                <a:gd name="adj1" fmla="val 16207435"/>
                <a:gd name="adj2" fmla="val 533285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7849AB3-477E-4B4C-7ADD-A8B2AAA4D77D}"/>
                </a:ext>
              </a:extLst>
            </p:cNvPr>
            <p:cNvSpPr/>
            <p:nvPr/>
          </p:nvSpPr>
          <p:spPr>
            <a:xfrm>
              <a:off x="11986260" y="4550410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CDABF024-B4FF-03E1-BC2F-7434CE0715F8}"/>
                </a:ext>
              </a:extLst>
            </p:cNvPr>
            <p:cNvSpPr/>
            <p:nvPr/>
          </p:nvSpPr>
          <p:spPr>
            <a:xfrm>
              <a:off x="12055475" y="4617085"/>
              <a:ext cx="842645" cy="2190750"/>
            </a:xfrm>
            <a:prstGeom prst="arc">
              <a:avLst>
                <a:gd name="adj1" fmla="val 16391347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6883380-2ACC-6404-2424-9B09B16129F4}"/>
                </a:ext>
              </a:extLst>
            </p:cNvPr>
            <p:cNvSpPr/>
            <p:nvPr/>
          </p:nvSpPr>
          <p:spPr>
            <a:xfrm rot="10800000">
              <a:off x="11980545" y="6703695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570D86F2-15F0-23DD-0D0E-70EC78FF3E5B}"/>
                </a:ext>
              </a:extLst>
            </p:cNvPr>
            <p:cNvSpPr/>
            <p:nvPr/>
          </p:nvSpPr>
          <p:spPr>
            <a:xfrm rot="10800000" flipH="1">
              <a:off x="12011025" y="4607560"/>
              <a:ext cx="884555" cy="2190750"/>
            </a:xfrm>
            <a:prstGeom prst="arc">
              <a:avLst>
                <a:gd name="adj1" fmla="val 16543638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57BD0FDF-8ABE-B473-BF0D-330606F25AAB}"/>
                </a:ext>
              </a:extLst>
            </p:cNvPr>
            <p:cNvSpPr/>
            <p:nvPr/>
          </p:nvSpPr>
          <p:spPr>
            <a:xfrm rot="10800000">
              <a:off x="11620500" y="4594860"/>
              <a:ext cx="842645" cy="2190750"/>
            </a:xfrm>
            <a:prstGeom prst="arc">
              <a:avLst>
                <a:gd name="adj1" fmla="val 16360739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D25EC191-F772-6FB1-EBF1-676D54C56779}"/>
                </a:ext>
              </a:extLst>
            </p:cNvPr>
            <p:cNvSpPr/>
            <p:nvPr/>
          </p:nvSpPr>
          <p:spPr>
            <a:xfrm flipH="1">
              <a:off x="11617325" y="4604385"/>
              <a:ext cx="884555" cy="2190750"/>
            </a:xfrm>
            <a:prstGeom prst="arc">
              <a:avLst>
                <a:gd name="adj1" fmla="val 16412060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48C3F894-01A6-4FDA-39F9-259C5E47BE74}"/>
                </a:ext>
              </a:extLst>
            </p:cNvPr>
            <p:cNvSpPr/>
            <p:nvPr/>
          </p:nvSpPr>
          <p:spPr>
            <a:xfrm flipH="1">
              <a:off x="11998325" y="4667885"/>
              <a:ext cx="295275" cy="2168525"/>
            </a:xfrm>
            <a:prstGeom prst="arc">
              <a:avLst>
                <a:gd name="adj1" fmla="val 16271929"/>
                <a:gd name="adj2" fmla="val 538305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E0732AD-793F-1322-96CB-0390F399F2B2}"/>
              </a:ext>
            </a:extLst>
          </p:cNvPr>
          <p:cNvGrpSpPr/>
          <p:nvPr/>
        </p:nvGrpSpPr>
        <p:grpSpPr>
          <a:xfrm>
            <a:off x="4829694" y="8635502"/>
            <a:ext cx="1280795" cy="2307590"/>
            <a:chOff x="11617325" y="4550410"/>
            <a:chExt cx="1280795" cy="2307590"/>
          </a:xfrm>
        </p:grpSpPr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358D4816-FD61-E3EE-D2CE-AFF54062AD53}"/>
                </a:ext>
              </a:extLst>
            </p:cNvPr>
            <p:cNvSpPr/>
            <p:nvPr/>
          </p:nvSpPr>
          <p:spPr>
            <a:xfrm>
              <a:off x="12274550" y="4569460"/>
              <a:ext cx="196850" cy="2168525"/>
            </a:xfrm>
            <a:prstGeom prst="arc">
              <a:avLst>
                <a:gd name="adj1" fmla="val 16207435"/>
                <a:gd name="adj2" fmla="val 533285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DB2FA39-975C-D9AB-FE2D-5C26DCDD28CB}"/>
                </a:ext>
              </a:extLst>
            </p:cNvPr>
            <p:cNvSpPr/>
            <p:nvPr/>
          </p:nvSpPr>
          <p:spPr>
            <a:xfrm>
              <a:off x="11986260" y="4550410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BE11FE0E-6A30-0D7D-E05E-7C9504D6CFC9}"/>
                </a:ext>
              </a:extLst>
            </p:cNvPr>
            <p:cNvSpPr/>
            <p:nvPr/>
          </p:nvSpPr>
          <p:spPr>
            <a:xfrm>
              <a:off x="12055475" y="4617085"/>
              <a:ext cx="842645" cy="2190750"/>
            </a:xfrm>
            <a:prstGeom prst="arc">
              <a:avLst>
                <a:gd name="adj1" fmla="val 16391347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C213DC6-3A0E-41DC-FA8E-3DDC7AEEE24E}"/>
                </a:ext>
              </a:extLst>
            </p:cNvPr>
            <p:cNvSpPr/>
            <p:nvPr/>
          </p:nvSpPr>
          <p:spPr>
            <a:xfrm rot="10800000">
              <a:off x="11980545" y="6703695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AA4320CE-0CE1-436A-245C-65D5ABD190EA}"/>
                </a:ext>
              </a:extLst>
            </p:cNvPr>
            <p:cNvSpPr/>
            <p:nvPr/>
          </p:nvSpPr>
          <p:spPr>
            <a:xfrm rot="10800000" flipH="1">
              <a:off x="12011025" y="4607560"/>
              <a:ext cx="884555" cy="2190750"/>
            </a:xfrm>
            <a:prstGeom prst="arc">
              <a:avLst>
                <a:gd name="adj1" fmla="val 16543638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B7A3083C-57EE-CDDC-C72F-21C95ADE381B}"/>
                </a:ext>
              </a:extLst>
            </p:cNvPr>
            <p:cNvSpPr/>
            <p:nvPr/>
          </p:nvSpPr>
          <p:spPr>
            <a:xfrm rot="10800000">
              <a:off x="11620500" y="4594860"/>
              <a:ext cx="842645" cy="2190750"/>
            </a:xfrm>
            <a:prstGeom prst="arc">
              <a:avLst>
                <a:gd name="adj1" fmla="val 16360739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13BAF647-10AB-84B9-B6FB-AB6CD952E083}"/>
                </a:ext>
              </a:extLst>
            </p:cNvPr>
            <p:cNvSpPr/>
            <p:nvPr/>
          </p:nvSpPr>
          <p:spPr>
            <a:xfrm flipH="1">
              <a:off x="11617325" y="4604385"/>
              <a:ext cx="884555" cy="2190750"/>
            </a:xfrm>
            <a:prstGeom prst="arc">
              <a:avLst>
                <a:gd name="adj1" fmla="val 16412060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弧形 37">
              <a:extLst>
                <a:ext uri="{FF2B5EF4-FFF2-40B4-BE49-F238E27FC236}">
                  <a16:creationId xmlns:a16="http://schemas.microsoft.com/office/drawing/2014/main" id="{7526AEAB-8999-D558-DC6F-CC3F4BE14A46}"/>
                </a:ext>
              </a:extLst>
            </p:cNvPr>
            <p:cNvSpPr/>
            <p:nvPr/>
          </p:nvSpPr>
          <p:spPr>
            <a:xfrm flipH="1">
              <a:off x="11998325" y="4667885"/>
              <a:ext cx="295275" cy="2168525"/>
            </a:xfrm>
            <a:prstGeom prst="arc">
              <a:avLst>
                <a:gd name="adj1" fmla="val 16271929"/>
                <a:gd name="adj2" fmla="val 538305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829732BC-E0A6-F50B-2E2D-1648DC474630}"/>
              </a:ext>
            </a:extLst>
          </p:cNvPr>
          <p:cNvSpPr/>
          <p:nvPr/>
        </p:nvSpPr>
        <p:spPr>
          <a:xfrm>
            <a:off x="5463750" y="4023060"/>
            <a:ext cx="82262" cy="91441"/>
          </a:xfrm>
          <a:prstGeom prst="flowChartConnector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DFC0DB9-25F5-05F4-4BC9-5041BFFA43FE}"/>
              </a:ext>
            </a:extLst>
          </p:cNvPr>
          <p:cNvGrpSpPr/>
          <p:nvPr/>
        </p:nvGrpSpPr>
        <p:grpSpPr>
          <a:xfrm>
            <a:off x="4850196" y="3499588"/>
            <a:ext cx="1280795" cy="2307590"/>
            <a:chOff x="11617325" y="4550410"/>
            <a:chExt cx="1280795" cy="2307590"/>
          </a:xfrm>
        </p:grpSpPr>
        <p:sp>
          <p:nvSpPr>
            <p:cNvPr id="60" name="弧形 59">
              <a:extLst>
                <a:ext uri="{FF2B5EF4-FFF2-40B4-BE49-F238E27FC236}">
                  <a16:creationId xmlns:a16="http://schemas.microsoft.com/office/drawing/2014/main" id="{47F454A9-940C-11B6-78A4-EA153E888819}"/>
                </a:ext>
              </a:extLst>
            </p:cNvPr>
            <p:cNvSpPr/>
            <p:nvPr/>
          </p:nvSpPr>
          <p:spPr>
            <a:xfrm>
              <a:off x="12274550" y="4569460"/>
              <a:ext cx="196850" cy="2168525"/>
            </a:xfrm>
            <a:prstGeom prst="arc">
              <a:avLst>
                <a:gd name="adj1" fmla="val 16207435"/>
                <a:gd name="adj2" fmla="val 533285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62D4F3B6-0387-055F-B6F5-71696ECE7AFB}"/>
                </a:ext>
              </a:extLst>
            </p:cNvPr>
            <p:cNvSpPr/>
            <p:nvPr/>
          </p:nvSpPr>
          <p:spPr>
            <a:xfrm>
              <a:off x="11986260" y="4550410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62" name="弧形 61">
              <a:extLst>
                <a:ext uri="{FF2B5EF4-FFF2-40B4-BE49-F238E27FC236}">
                  <a16:creationId xmlns:a16="http://schemas.microsoft.com/office/drawing/2014/main" id="{9F978C43-5803-2DBD-E919-81313B0DA373}"/>
                </a:ext>
              </a:extLst>
            </p:cNvPr>
            <p:cNvSpPr/>
            <p:nvPr/>
          </p:nvSpPr>
          <p:spPr>
            <a:xfrm>
              <a:off x="12055475" y="4617085"/>
              <a:ext cx="842645" cy="2190750"/>
            </a:xfrm>
            <a:prstGeom prst="arc">
              <a:avLst>
                <a:gd name="adj1" fmla="val 16391347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1D726138-8668-7138-A0A0-01ED8EFDCBAB}"/>
                </a:ext>
              </a:extLst>
            </p:cNvPr>
            <p:cNvSpPr/>
            <p:nvPr/>
          </p:nvSpPr>
          <p:spPr>
            <a:xfrm rot="10800000">
              <a:off x="11980545" y="6703695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28" name="弧形 127">
              <a:extLst>
                <a:ext uri="{FF2B5EF4-FFF2-40B4-BE49-F238E27FC236}">
                  <a16:creationId xmlns:a16="http://schemas.microsoft.com/office/drawing/2014/main" id="{7683893A-3C6F-D048-163A-EA0CF0051D2A}"/>
                </a:ext>
              </a:extLst>
            </p:cNvPr>
            <p:cNvSpPr/>
            <p:nvPr/>
          </p:nvSpPr>
          <p:spPr>
            <a:xfrm rot="10800000" flipH="1">
              <a:off x="12011025" y="4607560"/>
              <a:ext cx="884555" cy="2190750"/>
            </a:xfrm>
            <a:prstGeom prst="arc">
              <a:avLst>
                <a:gd name="adj1" fmla="val 16543638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29" name="弧形 128">
              <a:extLst>
                <a:ext uri="{FF2B5EF4-FFF2-40B4-BE49-F238E27FC236}">
                  <a16:creationId xmlns:a16="http://schemas.microsoft.com/office/drawing/2014/main" id="{1E7EF4EA-FEA6-A9B3-8980-6865FD4F5FF9}"/>
                </a:ext>
              </a:extLst>
            </p:cNvPr>
            <p:cNvSpPr/>
            <p:nvPr/>
          </p:nvSpPr>
          <p:spPr>
            <a:xfrm rot="10800000">
              <a:off x="11620500" y="4594860"/>
              <a:ext cx="842645" cy="2190750"/>
            </a:xfrm>
            <a:prstGeom prst="arc">
              <a:avLst>
                <a:gd name="adj1" fmla="val 16360739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0" name="弧形 129">
              <a:extLst>
                <a:ext uri="{FF2B5EF4-FFF2-40B4-BE49-F238E27FC236}">
                  <a16:creationId xmlns:a16="http://schemas.microsoft.com/office/drawing/2014/main" id="{ACAA93C7-D2DC-2C49-9265-B1296A8AAF63}"/>
                </a:ext>
              </a:extLst>
            </p:cNvPr>
            <p:cNvSpPr/>
            <p:nvPr/>
          </p:nvSpPr>
          <p:spPr>
            <a:xfrm flipH="1">
              <a:off x="11617325" y="4604385"/>
              <a:ext cx="884555" cy="2190750"/>
            </a:xfrm>
            <a:prstGeom prst="arc">
              <a:avLst>
                <a:gd name="adj1" fmla="val 16412060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1" name="弧形 130">
              <a:extLst>
                <a:ext uri="{FF2B5EF4-FFF2-40B4-BE49-F238E27FC236}">
                  <a16:creationId xmlns:a16="http://schemas.microsoft.com/office/drawing/2014/main" id="{8667477E-773E-7774-040D-0206E91226F3}"/>
                </a:ext>
              </a:extLst>
            </p:cNvPr>
            <p:cNvSpPr/>
            <p:nvPr/>
          </p:nvSpPr>
          <p:spPr>
            <a:xfrm flipH="1">
              <a:off x="11998325" y="4667885"/>
              <a:ext cx="295275" cy="2168525"/>
            </a:xfrm>
            <a:prstGeom prst="arc">
              <a:avLst>
                <a:gd name="adj1" fmla="val 16271929"/>
                <a:gd name="adj2" fmla="val 538305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89E7A82F-ABB8-D5A5-571F-DCD284B32F4F}"/>
              </a:ext>
            </a:extLst>
          </p:cNvPr>
          <p:cNvCxnSpPr>
            <a:cxnSpLocks/>
          </p:cNvCxnSpPr>
          <p:nvPr/>
        </p:nvCxnSpPr>
        <p:spPr>
          <a:xfrm>
            <a:off x="5468992" y="8015838"/>
            <a:ext cx="8719" cy="334074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5A88F072-8532-3AF8-629B-F8D6066D2F22}"/>
              </a:ext>
            </a:extLst>
          </p:cNvPr>
          <p:cNvCxnSpPr>
            <a:cxnSpLocks/>
          </p:cNvCxnSpPr>
          <p:nvPr/>
        </p:nvCxnSpPr>
        <p:spPr>
          <a:xfrm flipH="1">
            <a:off x="5442077" y="6094571"/>
            <a:ext cx="717809" cy="141571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A7570B28-22B1-BE18-DD20-EB0F94046FB7}"/>
              </a:ext>
            </a:extLst>
          </p:cNvPr>
          <p:cNvCxnSpPr>
            <a:cxnSpLocks/>
          </p:cNvCxnSpPr>
          <p:nvPr/>
        </p:nvCxnSpPr>
        <p:spPr>
          <a:xfrm>
            <a:off x="5450755" y="7463856"/>
            <a:ext cx="1548357" cy="2314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A34018BD-4967-4B39-EB85-1289400B92BB}"/>
              </a:ext>
            </a:extLst>
          </p:cNvPr>
          <p:cNvCxnSpPr>
            <a:cxnSpLocks/>
          </p:cNvCxnSpPr>
          <p:nvPr/>
        </p:nvCxnSpPr>
        <p:spPr>
          <a:xfrm flipH="1">
            <a:off x="4488118" y="7463856"/>
            <a:ext cx="962637" cy="67335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34877B29-21DE-6BDC-7669-EAC578F94E5E}"/>
              </a:ext>
            </a:extLst>
          </p:cNvPr>
          <p:cNvCxnSpPr>
            <a:cxnSpLocks/>
          </p:cNvCxnSpPr>
          <p:nvPr/>
        </p:nvCxnSpPr>
        <p:spPr>
          <a:xfrm flipV="1">
            <a:off x="5667437" y="7274629"/>
            <a:ext cx="1857449" cy="5545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5809afe2b71a6821af1a224fa7ffc18c.PNG" descr="5809afe2b71a6821af1a224fa7ffc18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959" y="380889"/>
            <a:ext cx="8754208" cy="4811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747a1904564fafe8ab4ac609f6aaaab7.PNG" descr="747a1904564fafe8ab4ac609f6aaaab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902" y="5680248"/>
            <a:ext cx="9952321" cy="698899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7.019 J…"/>
              <p:cNvSpPr txBox="1"/>
              <p:nvPr/>
            </p:nvSpPr>
            <p:spPr>
              <a:xfrm>
                <a:off x="1120370" y="1700310"/>
                <a:ext cx="14688585" cy="103153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0"/>
                  </a:spcBef>
                  <a:defRPr sz="4800">
                    <a:solidFill>
                      <a:srgbClr val="000000"/>
                    </a:solidFill>
                  </a:defRPr>
                </a:pPr>
                <a:endParaRPr/>
              </a:p>
              <a:p>
                <a:pPr marL="609600" indent="-609600" algn="l">
                  <a:lnSpc>
                    <a:spcPct val="90000"/>
                  </a:lnSpc>
                  <a:spcBef>
                    <a:spcPts val="4500"/>
                  </a:spcBef>
                  <a:buSzPct val="123000"/>
                  <a:buChar char="•"/>
                  <a:defRPr sz="4800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nor/>
                          </m:rP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elastic</m:t>
                        </m:r>
                      </m:sub>
                    </m:sSub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t>7.019 J</a:t>
                </a:r>
              </a:p>
              <a:p>
                <a:pPr marL="609600" indent="-609600" algn="l">
                  <a:lnSpc>
                    <a:spcPct val="90000"/>
                  </a:lnSpc>
                  <a:spcBef>
                    <a:spcPts val="4500"/>
                  </a:spcBef>
                  <a:buSzPct val="123000"/>
                  <a:buChar char="•"/>
                  <a:defRPr sz="4800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nor/>
                          </m:rP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t> =123 g</a:t>
                </a:r>
              </a:p>
              <a:p>
                <a:pPr marL="609600" indent="-609600" algn="l">
                  <a:lnSpc>
                    <a:spcPct val="90000"/>
                  </a:lnSpc>
                  <a:spcBef>
                    <a:spcPts val="4500"/>
                  </a:spcBef>
                  <a:buSzPct val="123000"/>
                  <a:buChar char="•"/>
                  <a:defRPr sz="4800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nor/>
                          </m:r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ideal</m:t>
                        </m:r>
                      </m:sub>
                    </m:sSub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elastic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t> = 5.82m</a:t>
                </a:r>
              </a:p>
              <a:p>
                <a:pPr marL="609600" indent="-609600" algn="l">
                  <a:lnSpc>
                    <a:spcPct val="90000"/>
                  </a:lnSpc>
                  <a:spcBef>
                    <a:spcPts val="4500"/>
                  </a:spcBef>
                  <a:buSzPct val="123000"/>
                  <a:buChar char="•"/>
                  <a:defRPr sz="4800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r>
                      <a:rPr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sz="5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actual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sz="5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ideal</m:t>
                            </m:r>
                          </m:sub>
                        </m:sSub>
                      </m:den>
                    </m:f>
                  </m:oMath>
                </a14:m>
                <a:r>
                  <a:t> = </a:t>
                </a:r>
                <a:r>
                  <a: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rPr>
                  <a:t>51.5%</a:t>
                </a:r>
              </a:p>
              <a:p>
                <a:pPr marL="609600" indent="-609600" algn="l">
                  <a:lnSpc>
                    <a:spcPct val="90000"/>
                  </a:lnSpc>
                  <a:spcBef>
                    <a:spcPts val="4500"/>
                  </a:spcBef>
                  <a:buSzPct val="123000"/>
                  <a:buChar char="•"/>
                  <a:defRPr sz="4800">
                    <a:solidFill>
                      <a:srgbClr val="000000"/>
                    </a:solidFill>
                  </a:defRPr>
                </a:pPr>
                <a:endPara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9" name="7.019 J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70" y="1700310"/>
                <a:ext cx="14688585" cy="103153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= 3.45 m"/>
              <p:cNvSpPr txBox="1"/>
              <p:nvPr/>
            </p:nvSpPr>
            <p:spPr>
              <a:xfrm>
                <a:off x="6410785" y="6196389"/>
                <a:ext cx="21344276" cy="13232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0"/>
                  </a:spcBef>
                  <a:defRPr sz="6500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estimate</m:t>
                        </m:r>
                      </m:sub>
                    </m:sSub>
                    <m:r>
                      <a:rPr sz="7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ideal</m:t>
                        </m:r>
                      </m:sub>
                    </m:sSub>
                    <m:r>
                      <a:rPr sz="7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sz="7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t> = 3.45 m</a:t>
                </a:r>
              </a:p>
            </p:txBody>
          </p:sp>
        </mc:Choice>
        <mc:Fallback xmlns="">
          <p:sp>
            <p:nvSpPr>
              <p:cNvPr id="191" name="= 3.45 m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785" y="6196389"/>
                <a:ext cx="21344276" cy="1323222"/>
              </a:xfrm>
              <a:prstGeom prst="rect">
                <a:avLst/>
              </a:prstGeom>
              <a:blipFill>
                <a:blip r:embed="rId2"/>
                <a:stretch>
                  <a:fillRect t="-11468" b="-1880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lease Mechanis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z="8160" spc="-163"/>
            </a:lvl1pPr>
          </a:lstStyle>
          <a:p>
            <a:r>
              <a:t>Release Mechanism</a:t>
            </a:r>
          </a:p>
        </p:txBody>
      </p:sp>
      <p:sp>
        <p:nvSpPr>
          <p:cNvPr id="194" name="Others Only for One Time ！"/>
          <p:cNvSpPr txBox="1"/>
          <p:nvPr/>
        </p:nvSpPr>
        <p:spPr>
          <a:xfrm>
            <a:off x="6100286" y="2614790"/>
            <a:ext cx="12183428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000000"/>
                </a:solidFill>
              </a:defRPr>
            </a:lvl1pPr>
          </a:lstStyle>
          <a:p>
            <a:r>
              <a:t>Others Only for One Time ！</a:t>
            </a:r>
          </a:p>
        </p:txBody>
      </p:sp>
      <p:pic>
        <p:nvPicPr>
          <p:cNvPr id="195" name="611750862303_.pic.jpg" descr="611750862303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43" y="4162781"/>
            <a:ext cx="13638114" cy="4421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621750862305_.pic.jpg" descr="621750862305_.p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53" y="8564331"/>
            <a:ext cx="15891494" cy="48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lease Mechanis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z="8160" spc="-163"/>
            </a:lvl1pPr>
          </a:lstStyle>
          <a:p>
            <a:r>
              <a:t>Release Mechanism</a:t>
            </a:r>
          </a:p>
        </p:txBody>
      </p:sp>
      <p:pic>
        <p:nvPicPr>
          <p:cNvPr id="199" name="1121750849954_.pic.jpg" descr="1121750849954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77" y="5336236"/>
            <a:ext cx="12712564" cy="597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400" y="6394233"/>
            <a:ext cx="6907386" cy="6616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G_1673.JPG" descr="IMG_1673.JPG"/>
          <p:cNvPicPr>
            <a:picLocks noChangeAspect="1"/>
          </p:cNvPicPr>
          <p:nvPr/>
        </p:nvPicPr>
        <p:blipFill>
          <a:blip r:embed="rId4"/>
          <a:srcRect l="21007" t="28287" r="14017" b="34853"/>
          <a:stretch>
            <a:fillRect/>
          </a:stretch>
        </p:blipFill>
        <p:spPr>
          <a:xfrm>
            <a:off x="16808234" y="666268"/>
            <a:ext cx="5149125" cy="5055536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We can do many times ！"/>
          <p:cNvSpPr txBox="1"/>
          <p:nvPr/>
        </p:nvSpPr>
        <p:spPr>
          <a:xfrm>
            <a:off x="4085060" y="2905820"/>
            <a:ext cx="9288247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solidFill>
                  <a:srgbClr val="000000"/>
                </a:solidFill>
              </a:defRPr>
            </a:lvl1pPr>
          </a:lstStyle>
          <a:p>
            <a:r>
              <a:t>We can do many times ！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;  ;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579199" y="7866952"/>
                <a:ext cx="11658832" cy="8264392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145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04</m:t>
                    </m:r>
                    <m:r>
                      <m:rPr>
                        <m:nor/>
                      </m:rP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129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36</m:t>
                    </m:r>
                    <m:r>
                      <m:rPr>
                        <m:nor/>
                      </m:rP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134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59</m:t>
                    </m:r>
                    <m:r>
                      <m:rPr>
                        <m:nor/>
                      </m:rP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sz="5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sz="5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bar>
                      </m:e>
                      <m:sub>
                        <m:r>
                          <m:rPr>
                            <m:nor/>
                          </m:rPr>
                          <a:rPr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m:rPr>
                            <m:nor/>
                          </m:rPr>
                          <a:rPr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fracture</m:t>
                        </m:r>
                      </m:sub>
                    </m:sSub>
                    <m:r>
                      <a:rPr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134</m:t>
                    </m:r>
                    <m:r>
                      <a:rPr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59</m:t>
                    </m:r>
                    <m:r>
                      <m:rPr>
                        <m:nor/>
                      </m:rPr>
                      <a:rPr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bar>
                      </m:e>
                      <m:sub>
                        <m:r>
                          <m:rPr>
                            <m:nor/>
                          </m:rP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m:rPr>
                            <m:nor/>
                          </m:rP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fracture</m:t>
                        </m:r>
                      </m:sub>
                    </m:sSub>
                    <m:r>
                      <a:rPr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nor/>
                          </m:rP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m:rPr>
                            <m:nor/>
                          </m:rP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tension</m:t>
                        </m:r>
                      </m:sub>
                    </m:sSub>
                    <m:r>
                      <a:rPr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48</m:t>
                    </m:r>
                    <m:r>
                      <m:rPr>
                        <m:nor/>
                      </m:rPr>
                      <a:rPr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204" name=";  ;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9199" y="7866952"/>
                <a:ext cx="11658832" cy="8264392"/>
              </a:xfrm>
              <a:prstGeom prst="rect">
                <a:avLst/>
              </a:prstGeom>
              <a:blipFill>
                <a:blip r:embed="rId2"/>
                <a:stretch>
                  <a:fillRect t="-1550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elease Mechanis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z="8160" spc="-163"/>
            </a:lvl1pPr>
          </a:lstStyle>
          <a:p>
            <a:r>
              <a:t>Release Mechanism</a:t>
            </a:r>
          </a:p>
        </p:txBody>
      </p:sp>
      <p:pic>
        <p:nvPicPr>
          <p:cNvPr id="206" name="331750861409_.pic.jpg" descr="331750861409_.pic.jpg"/>
          <p:cNvPicPr>
            <a:picLocks noChangeAspect="1"/>
          </p:cNvPicPr>
          <p:nvPr/>
        </p:nvPicPr>
        <p:blipFill>
          <a:blip r:embed="rId3"/>
          <a:srcRect l="22217" t="26433" r="14759" b="10543"/>
          <a:stretch>
            <a:fillRect/>
          </a:stretch>
        </p:blipFill>
        <p:spPr>
          <a:xfrm>
            <a:off x="12760957" y="1798073"/>
            <a:ext cx="10828038" cy="4997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341750861499_.pic.jpg" descr="341750861499_.pi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4649" y="7564539"/>
            <a:ext cx="9571032" cy="538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G_1677.jpeg" descr="IMG_1677.jpeg"/>
          <p:cNvPicPr>
            <a:picLocks noChangeAspect="1"/>
          </p:cNvPicPr>
          <p:nvPr/>
        </p:nvPicPr>
        <p:blipFill>
          <a:blip r:embed="rId5"/>
          <a:srcRect l="8947" t="3" r="27817" b="3"/>
          <a:stretch>
            <a:fillRect/>
          </a:stretch>
        </p:blipFill>
        <p:spPr>
          <a:xfrm rot="16200000">
            <a:off x="3132101" y="269898"/>
            <a:ext cx="4450249" cy="9383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lease Mechanis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z="8160" spc="-163"/>
            </a:lvl1pPr>
          </a:lstStyle>
          <a:p>
            <a:r>
              <a:t>Release Mechanism</a:t>
            </a:r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307" y="3340221"/>
            <a:ext cx="6907386" cy="6616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截屏2025-06-25 22.20.32.png" descr="截屏2025-06-25 22.20.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77" y="11055164"/>
            <a:ext cx="16412734" cy="170858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方程"/>
              <p:cNvSpPr txBox="1"/>
              <p:nvPr/>
            </p:nvSpPr>
            <p:spPr>
              <a:xfrm>
                <a:off x="10338968" y="6422710"/>
                <a:ext cx="13118918" cy="72434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motor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kg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cm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kg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sz="5500"/>
              </a:p>
            </p:txBody>
          </p:sp>
        </mc:Choice>
        <mc:Fallback xmlns="">
          <p:sp>
            <p:nvSpPr>
              <p:cNvPr id="218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968" y="6422710"/>
                <a:ext cx="13118918" cy="724345"/>
              </a:xfrm>
              <a:prstGeom prst="rect">
                <a:avLst/>
              </a:prstGeom>
              <a:blipFill>
                <a:blip r:embed="rId4"/>
                <a:stretch>
                  <a:fillRect b="-152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olution Sele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Solution Selection</a:t>
            </a:r>
          </a:p>
        </p:txBody>
      </p:sp>
      <p:sp>
        <p:nvSpPr>
          <p:cNvPr id="225" name="Gliding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Gliding Module</a:t>
            </a:r>
          </a:p>
        </p:txBody>
      </p:sp>
      <p:pic>
        <p:nvPicPr>
          <p:cNvPr id="226" name="a5d33c498f502e078ef605e577eb648c.PNG" descr="a5d33c498f502e078ef605e577eb648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77" y="5747670"/>
            <a:ext cx="12721907" cy="5754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7373" y="399580"/>
            <a:ext cx="8239656" cy="5493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2464" y="6781751"/>
            <a:ext cx="9189472" cy="6126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olution Sele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Solution Selection</a:t>
            </a:r>
          </a:p>
        </p:txBody>
      </p:sp>
      <p:sp>
        <p:nvSpPr>
          <p:cNvPr id="231" name="Gliding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Gliding Module</a:t>
            </a:r>
          </a:p>
        </p:txBody>
      </p:sp>
      <p:pic>
        <p:nvPicPr>
          <p:cNvPr id="232" name="51750862929_.pic_hd.jpg" descr="51750862929_.pic_hd.jpg"/>
          <p:cNvPicPr>
            <a:picLocks noChangeAspect="1"/>
          </p:cNvPicPr>
          <p:nvPr/>
        </p:nvPicPr>
        <p:blipFill>
          <a:blip r:embed="rId2"/>
          <a:srcRect l="17911" t="3477" r="26626"/>
          <a:stretch>
            <a:fillRect/>
          </a:stretch>
        </p:blipFill>
        <p:spPr>
          <a:xfrm>
            <a:off x="14629814" y="4802567"/>
            <a:ext cx="7908313" cy="773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G_1675.PNG" descr="IMG_1675.PNG"/>
          <p:cNvPicPr>
            <a:picLocks noChangeAspect="1"/>
          </p:cNvPicPr>
          <p:nvPr/>
        </p:nvPicPr>
        <p:blipFill>
          <a:blip r:embed="rId3"/>
          <a:srcRect t="37869" b="37869"/>
          <a:stretch>
            <a:fillRect/>
          </a:stretch>
        </p:blipFill>
        <p:spPr>
          <a:xfrm>
            <a:off x="2979594" y="8687146"/>
            <a:ext cx="9146182" cy="4801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494" y="3675099"/>
            <a:ext cx="5084186" cy="4644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olution Sele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Solution Selection</a:t>
            </a:r>
          </a:p>
        </p:txBody>
      </p:sp>
      <p:sp>
        <p:nvSpPr>
          <p:cNvPr id="237" name="Gliding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Gliding Module</a:t>
            </a:r>
          </a:p>
        </p:txBody>
      </p:sp>
      <p:pic>
        <p:nvPicPr>
          <p:cNvPr id="238" name="1171750854242_.pic.jpg" descr="1171750854242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31" y="1155608"/>
            <a:ext cx="6347797" cy="5206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1181750854242_.pic.jpg" descr="1181750854242_.p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035" y="7318372"/>
            <a:ext cx="9500104" cy="5953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1191750854242_.pic.jpg" descr="1191750854242_.pi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035" y="3577631"/>
            <a:ext cx="5615930" cy="3567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1201750854244_.pic.jpg" descr="1201750854244_.pi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542" y="7462187"/>
            <a:ext cx="7912916" cy="5665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olution Selection…"/>
          <p:cNvSpPr txBox="1">
            <a:spLocks noGrp="1"/>
          </p:cNvSpPr>
          <p:nvPr>
            <p:ph type="body" idx="1"/>
          </p:nvPr>
        </p:nvSpPr>
        <p:spPr>
          <a:xfrm>
            <a:off x="7242381" y="5244191"/>
            <a:ext cx="17037886" cy="8395060"/>
          </a:xfrm>
          <a:prstGeom prst="rect">
            <a:avLst/>
          </a:prstGeom>
        </p:spPr>
        <p:txBody>
          <a:bodyPr/>
          <a:lstStyle/>
          <a:p>
            <a:pPr marL="609600" indent="-609600">
              <a:defRPr sz="6200"/>
            </a:pPr>
            <a:r>
              <a:t>Solution Selection</a:t>
            </a:r>
          </a:p>
          <a:p>
            <a:pPr marL="609600" indent="-609600">
              <a:defRPr sz="6200"/>
            </a:pPr>
            <a:r>
              <a:t>Dynamic Modeling</a:t>
            </a:r>
          </a:p>
          <a:p>
            <a:pPr marL="609600" indent="-609600">
              <a:defRPr sz="6200"/>
            </a:pPr>
            <a:r>
              <a:t>Release Mechanism</a:t>
            </a:r>
          </a:p>
        </p:txBody>
      </p:sp>
      <p:sp>
        <p:nvSpPr>
          <p:cNvPr id="155" name="Jumping Mou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Jumping Moudule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me 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Table</a:t>
            </a:r>
          </a:p>
        </p:txBody>
      </p:sp>
      <p:graphicFrame>
        <p:nvGraphicFramePr>
          <p:cNvPr id="244" name="表格 1"/>
          <p:cNvGraphicFramePr/>
          <p:nvPr/>
        </p:nvGraphicFramePr>
        <p:xfrm>
          <a:off x="707201" y="2605567"/>
          <a:ext cx="22969595" cy="10875690"/>
        </p:xfrm>
        <a:graphic>
          <a:graphicData uri="http://schemas.openxmlformats.org/drawingml/2006/table">
            <a:tbl>
              <a:tblPr firstRow="1" firstCol="1">
                <a:tableStyleId>{C7B018BB-80A7-4F77-B60F-C8B233D01FF8}</a:tableStyleId>
              </a:tblPr>
              <a:tblGrid>
                <a:gridCol w="1801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015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Week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Topic/Activity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Notes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015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Recess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015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Fabrication, Testing, and Iterative Optimization of the Jumping Module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15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Design and Modeling of the Gliding Module(ncluding Electronic Systems, Mechanical Structures, and Associated Subsystems)
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015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Fabrication and Experimental Testing of the Gliding Module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015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Integration, Assembly, and System-Level Testing of the Combined Jumping and Gliding Modules (encompassing Electronics and Mechanical Structures)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015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Comprehensive System Testing and Data Analysis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015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13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Final Prototype Testing, Data Acquisition, Analysis, and Academic Paper Preparation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Final Presentation &amp; Demonstration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247" name="Do something cool, something no one ever done before !…"/>
          <p:cNvSpPr txBox="1"/>
          <p:nvPr/>
        </p:nvSpPr>
        <p:spPr>
          <a:xfrm>
            <a:off x="999705" y="6270362"/>
            <a:ext cx="22384590" cy="2185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900">
                <a:solidFill>
                  <a:srgbClr val="000000"/>
                </a:solidFill>
              </a:defRPr>
            </a:pPr>
            <a:r>
              <a:rPr dirty="0"/>
              <a:t>Do something cool, something no one ever done before !</a:t>
            </a:r>
          </a:p>
          <a:p>
            <a:pPr>
              <a:defRPr sz="6900">
                <a:solidFill>
                  <a:srgbClr val="000000"/>
                </a:solidFill>
              </a:defRPr>
            </a:pPr>
            <a:r>
              <a:rPr dirty="0"/>
              <a:t> Always exploring !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hank you !"/>
          <p:cNvSpPr txBox="1"/>
          <p:nvPr/>
        </p:nvSpPr>
        <p:spPr>
          <a:xfrm>
            <a:off x="7589481" y="5790336"/>
            <a:ext cx="9205037" cy="213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800">
                <a:solidFill>
                  <a:srgbClr val="000000"/>
                </a:solidFill>
              </a:defRPr>
            </a:lvl1pPr>
          </a:lstStyle>
          <a:p>
            <a:r>
              <a:t>Thank you 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olution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 Selection</a:t>
            </a:r>
          </a:p>
        </p:txBody>
      </p:sp>
      <p:pic>
        <p:nvPicPr>
          <p:cNvPr id="158" name="1161750854242_.pic.jpg" descr="1161750854242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464" y="1551958"/>
            <a:ext cx="7152961" cy="4082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1221750854245_.pic.jpg" descr="1221750854245_.p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06" y="4623726"/>
            <a:ext cx="8055690" cy="6049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31b57fef915eeebb6671dcfcae13a573.PNG" descr="31b57fef915eeebb6671dcfcae13a57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001" y="6524456"/>
            <a:ext cx="14141134" cy="6308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幻灯片项目符号文本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563775" y="3575179"/>
                <a:ext cx="21256450" cy="8303588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elastic</m:t>
                        </m:r>
                      </m:sub>
                    </m:sSub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</m:e>
                      <m:sub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sup>
                    </m:sSubSup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ideal</m:t>
                        </m:r>
                      </m:sub>
                    </m:sSub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elastic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dirty="0"/>
              </a:p>
              <a:p>
                <a:pPr>
                  <a:defRPr sz="49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estimate</m:t>
                        </m:r>
                      </m:sub>
                    </m:sSub>
                    <m:r>
                      <a:rPr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elastic</m:t>
                            </m:r>
                          </m:sub>
                        </m:sSub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⋅(</m:t>
                        </m:r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drag</m:t>
                            </m:r>
                          </m:sub>
                        </m:sSub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CoM</m:t>
                            </m:r>
                          </m:sub>
                        </m:sSub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estimate</m:t>
                        </m:r>
                      </m:sub>
                    </m:sSub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ideal</m:t>
                        </m:r>
                      </m:sub>
                    </m:sSub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62" name="幻灯片项目符号文本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63775" y="3575179"/>
                <a:ext cx="21256450" cy="83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Dynamic Mode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Modeling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CB1F2BF-E359-BF77-C157-A2AA53F1BB4B}"/>
              </a:ext>
            </a:extLst>
          </p:cNvPr>
          <p:cNvGrpSpPr/>
          <p:nvPr/>
        </p:nvGrpSpPr>
        <p:grpSpPr>
          <a:xfrm>
            <a:off x="19242809" y="9605233"/>
            <a:ext cx="2111375" cy="1038225"/>
            <a:chOff x="6513830" y="5665470"/>
            <a:chExt cx="2111375" cy="1038225"/>
          </a:xfrm>
        </p:grpSpPr>
        <p:sp>
          <p:nvSpPr>
            <p:cNvPr id="3" name="弧形 2">
              <a:extLst>
                <a:ext uri="{FF2B5EF4-FFF2-40B4-BE49-F238E27FC236}">
                  <a16:creationId xmlns:a16="http://schemas.microsoft.com/office/drawing/2014/main" id="{C5183367-D1A0-BA0B-EBD4-5D7895A5AB3D}"/>
                </a:ext>
              </a:extLst>
            </p:cNvPr>
            <p:cNvSpPr/>
            <p:nvPr/>
          </p:nvSpPr>
          <p:spPr>
            <a:xfrm>
              <a:off x="7398385" y="5665470"/>
              <a:ext cx="504825" cy="888365"/>
            </a:xfrm>
            <a:prstGeom prst="arc">
              <a:avLst>
                <a:gd name="adj1" fmla="val 16566871"/>
                <a:gd name="adj2" fmla="val 5052523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80FD2D0-7275-649A-A685-5341D662E0A1}"/>
                </a:ext>
              </a:extLst>
            </p:cNvPr>
            <p:cNvSpPr/>
            <p:nvPr/>
          </p:nvSpPr>
          <p:spPr>
            <a:xfrm rot="10800000">
              <a:off x="7296150" y="6549390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F45BDBB0-F6DD-4E36-0976-1542F3632CB3}"/>
                </a:ext>
              </a:extLst>
            </p:cNvPr>
            <p:cNvSpPr/>
            <p:nvPr/>
          </p:nvSpPr>
          <p:spPr>
            <a:xfrm flipH="1">
              <a:off x="6513830" y="5729605"/>
              <a:ext cx="1574800" cy="895350"/>
            </a:xfrm>
            <a:prstGeom prst="arc">
              <a:avLst>
                <a:gd name="adj1" fmla="val 16338731"/>
                <a:gd name="adj2" fmla="val 524715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A31114C-A93A-19AA-263F-21D63181276B}"/>
                </a:ext>
              </a:extLst>
            </p:cNvPr>
            <p:cNvSpPr/>
            <p:nvPr/>
          </p:nvSpPr>
          <p:spPr>
            <a:xfrm>
              <a:off x="7294880" y="5666105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2D9A919A-FF3E-EAC5-BCB0-DE17938AA59C}"/>
                </a:ext>
              </a:extLst>
            </p:cNvPr>
            <p:cNvSpPr/>
            <p:nvPr/>
          </p:nvSpPr>
          <p:spPr>
            <a:xfrm>
              <a:off x="7053580" y="5729605"/>
              <a:ext cx="1571625" cy="895350"/>
            </a:xfrm>
            <a:prstGeom prst="arc">
              <a:avLst>
                <a:gd name="adj1" fmla="val 16338731"/>
                <a:gd name="adj2" fmla="val 524715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059FADE6-279A-E4B1-CFC8-455800373D2B}"/>
                </a:ext>
              </a:extLst>
            </p:cNvPr>
            <p:cNvSpPr/>
            <p:nvPr/>
          </p:nvSpPr>
          <p:spPr>
            <a:xfrm flipH="1">
              <a:off x="7287895" y="5808980"/>
              <a:ext cx="465455" cy="890270"/>
            </a:xfrm>
            <a:prstGeom prst="arc">
              <a:avLst>
                <a:gd name="adj1" fmla="val 16583199"/>
                <a:gd name="adj2" fmla="val 531875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C95A262-60EF-1C49-4C5C-B42A1891A68C}"/>
              </a:ext>
            </a:extLst>
          </p:cNvPr>
          <p:cNvCxnSpPr>
            <a:cxnSpLocks/>
          </p:cNvCxnSpPr>
          <p:nvPr/>
        </p:nvCxnSpPr>
        <p:spPr>
          <a:xfrm flipV="1">
            <a:off x="21575164" y="4657060"/>
            <a:ext cx="0" cy="602405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71EB356-F58C-AEFB-B21F-F707737948E4}"/>
                  </a:ext>
                </a:extLst>
              </p:cNvPr>
              <p:cNvSpPr txBox="1"/>
              <p:nvPr/>
            </p:nvSpPr>
            <p:spPr>
              <a:xfrm>
                <a:off x="16207416" y="7261409"/>
                <a:ext cx="12192000" cy="6199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71EB356-F58C-AEFB-B21F-F707737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416" y="7261409"/>
                <a:ext cx="12192000" cy="619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01A2329-C351-7326-03CC-60088C6B706C}"/>
              </a:ext>
            </a:extLst>
          </p:cNvPr>
          <p:cNvCxnSpPr>
            <a:cxnSpLocks/>
          </p:cNvCxnSpPr>
          <p:nvPr/>
        </p:nvCxnSpPr>
        <p:spPr>
          <a:xfrm>
            <a:off x="19689214" y="4657060"/>
            <a:ext cx="2236471" cy="558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BED30DF-436C-BE9F-886E-3A30F44D2D7A}"/>
              </a:ext>
            </a:extLst>
          </p:cNvPr>
          <p:cNvGrpSpPr/>
          <p:nvPr/>
        </p:nvGrpSpPr>
        <p:grpSpPr>
          <a:xfrm>
            <a:off x="19650480" y="2317403"/>
            <a:ext cx="1280795" cy="2307590"/>
            <a:chOff x="11617325" y="4550410"/>
            <a:chExt cx="1280795" cy="2307590"/>
          </a:xfrm>
        </p:grpSpPr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E9F43FF3-4B85-585A-62F1-4C1B2D8590DF}"/>
                </a:ext>
              </a:extLst>
            </p:cNvPr>
            <p:cNvSpPr/>
            <p:nvPr/>
          </p:nvSpPr>
          <p:spPr>
            <a:xfrm>
              <a:off x="12274550" y="4569460"/>
              <a:ext cx="196850" cy="2168525"/>
            </a:xfrm>
            <a:prstGeom prst="arc">
              <a:avLst>
                <a:gd name="adj1" fmla="val 16207435"/>
                <a:gd name="adj2" fmla="val 533285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80CEF8C-6D3D-F38E-C27B-3A5A763D34EF}"/>
                </a:ext>
              </a:extLst>
            </p:cNvPr>
            <p:cNvSpPr/>
            <p:nvPr/>
          </p:nvSpPr>
          <p:spPr>
            <a:xfrm>
              <a:off x="11986260" y="4550410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DBDDD468-709A-C2E8-2721-45433C6FDCAB}"/>
                </a:ext>
              </a:extLst>
            </p:cNvPr>
            <p:cNvSpPr/>
            <p:nvPr/>
          </p:nvSpPr>
          <p:spPr>
            <a:xfrm>
              <a:off x="12055475" y="4617085"/>
              <a:ext cx="842645" cy="2190750"/>
            </a:xfrm>
            <a:prstGeom prst="arc">
              <a:avLst>
                <a:gd name="adj1" fmla="val 16391347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FAD7E73-1650-A4B1-AEF7-9B9EABE38442}"/>
                </a:ext>
              </a:extLst>
            </p:cNvPr>
            <p:cNvSpPr/>
            <p:nvPr/>
          </p:nvSpPr>
          <p:spPr>
            <a:xfrm rot="10800000">
              <a:off x="11980545" y="6703695"/>
              <a:ext cx="569595" cy="15430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85A70942-F35C-F1BD-FC8D-1F4A0A8CB2D8}"/>
                </a:ext>
              </a:extLst>
            </p:cNvPr>
            <p:cNvSpPr/>
            <p:nvPr/>
          </p:nvSpPr>
          <p:spPr>
            <a:xfrm rot="10800000" flipH="1">
              <a:off x="12011025" y="4607560"/>
              <a:ext cx="884555" cy="2190750"/>
            </a:xfrm>
            <a:prstGeom prst="arc">
              <a:avLst>
                <a:gd name="adj1" fmla="val 16543638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DA332001-C642-8935-F542-EB82120B3706}"/>
                </a:ext>
              </a:extLst>
            </p:cNvPr>
            <p:cNvSpPr/>
            <p:nvPr/>
          </p:nvSpPr>
          <p:spPr>
            <a:xfrm rot="10800000">
              <a:off x="11620500" y="4594860"/>
              <a:ext cx="842645" cy="2190750"/>
            </a:xfrm>
            <a:prstGeom prst="arc">
              <a:avLst>
                <a:gd name="adj1" fmla="val 16360739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880D90CB-6DE7-0C38-F2DD-E6E45F521CE9}"/>
                </a:ext>
              </a:extLst>
            </p:cNvPr>
            <p:cNvSpPr/>
            <p:nvPr/>
          </p:nvSpPr>
          <p:spPr>
            <a:xfrm flipH="1">
              <a:off x="11617325" y="4604385"/>
              <a:ext cx="884555" cy="2190750"/>
            </a:xfrm>
            <a:prstGeom prst="arc">
              <a:avLst>
                <a:gd name="adj1" fmla="val 16412060"/>
                <a:gd name="adj2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弧形 37">
              <a:extLst>
                <a:ext uri="{FF2B5EF4-FFF2-40B4-BE49-F238E27FC236}">
                  <a16:creationId xmlns:a16="http://schemas.microsoft.com/office/drawing/2014/main" id="{E987CF40-50EE-A004-AEC7-1A6A95239F74}"/>
                </a:ext>
              </a:extLst>
            </p:cNvPr>
            <p:cNvSpPr/>
            <p:nvPr/>
          </p:nvSpPr>
          <p:spPr>
            <a:xfrm flipH="1">
              <a:off x="11998325" y="4667885"/>
              <a:ext cx="295275" cy="2168525"/>
            </a:xfrm>
            <a:prstGeom prst="arc">
              <a:avLst>
                <a:gd name="adj1" fmla="val 16271929"/>
                <a:gd name="adj2" fmla="val 538305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2A3C522-6985-530D-035D-D6EE2B462EBD}"/>
              </a:ext>
            </a:extLst>
          </p:cNvPr>
          <p:cNvCxnSpPr>
            <a:cxnSpLocks/>
          </p:cNvCxnSpPr>
          <p:nvPr/>
        </p:nvCxnSpPr>
        <p:spPr>
          <a:xfrm>
            <a:off x="19650480" y="10681119"/>
            <a:ext cx="2236471" cy="558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幻灯片项目符号文本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06499" y="4248504"/>
                <a:ext cx="10441499" cy="825663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elastic</m:t>
                        </m:r>
                      </m:sub>
                    </m:sSub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</m:e>
                      <m:sub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sup>
                    </m:sSubSup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elastic</m:t>
                        </m:r>
                      </m:sub>
                    </m:sSub>
                    <m:r>
                      <a:rPr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limUpp>
                      <m:limUppPr>
                        <m:ctrlP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e>
                      <m:lim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Upp>
                    <m:f>
                      <m:fPr>
                        <m:ctrlP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sz="55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65" name="幻灯片项目符号文本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06499" y="4248504"/>
                <a:ext cx="10441499" cy="82566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Dynamic Mode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Modeling</a:t>
            </a:r>
          </a:p>
        </p:txBody>
      </p:sp>
      <p:pic>
        <p:nvPicPr>
          <p:cNvPr id="167" name="IMG_1659.jpeg" descr="IMG_1659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9869" y="270763"/>
            <a:ext cx="5919528" cy="443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G_1661.jpg" descr="IMG_166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9489" y="1568745"/>
            <a:ext cx="5919529" cy="10190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G_1657.jpeg" descr="IMG_1657.jpeg"/>
          <p:cNvPicPr>
            <a:picLocks noChangeAspect="1"/>
          </p:cNvPicPr>
          <p:nvPr/>
        </p:nvPicPr>
        <p:blipFill>
          <a:blip r:embed="rId5"/>
          <a:srcRect t="36362" b="38320"/>
          <a:stretch>
            <a:fillRect/>
          </a:stretch>
        </p:blipFill>
        <p:spPr>
          <a:xfrm>
            <a:off x="18286648" y="5871418"/>
            <a:ext cx="5845351" cy="1973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G_1656.jpeg" descr="IMG_1656.jpeg"/>
          <p:cNvPicPr>
            <a:picLocks noChangeAspect="1"/>
          </p:cNvPicPr>
          <p:nvPr/>
        </p:nvPicPr>
        <p:blipFill>
          <a:blip r:embed="rId6"/>
          <a:srcRect t="25869" b="17917"/>
          <a:stretch>
            <a:fillRect/>
          </a:stretch>
        </p:blipFill>
        <p:spPr>
          <a:xfrm>
            <a:off x="18147380" y="8419501"/>
            <a:ext cx="5711123" cy="428049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88DF3F3-1F98-9B30-D8D6-D4B27A40ACE8}"/>
              </a:ext>
            </a:extLst>
          </p:cNvPr>
          <p:cNvSpPr txBox="1"/>
          <p:nvPr/>
        </p:nvSpPr>
        <p:spPr>
          <a:xfrm>
            <a:off x="14319862" y="6014615"/>
            <a:ext cx="67263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Fi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B9928D-C195-F729-1F98-B001B16573E5}"/>
              </a:ext>
            </a:extLst>
          </p:cNvPr>
          <p:cNvSpPr txBox="1"/>
          <p:nvPr/>
        </p:nvSpPr>
        <p:spPr>
          <a:xfrm>
            <a:off x="18656111" y="6446338"/>
            <a:ext cx="95739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X3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8804C1-4A87-EEE7-BF7A-72817E46042F}"/>
              </a:ext>
            </a:extLst>
          </p:cNvPr>
          <p:cNvSpPr txBox="1"/>
          <p:nvPr/>
        </p:nvSpPr>
        <p:spPr>
          <a:xfrm>
            <a:off x="19316976" y="6446338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X4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7B24CC-D76A-E1E9-A022-93F0522FFF3E}"/>
              </a:ext>
            </a:extLst>
          </p:cNvPr>
          <p:cNvSpPr txBox="1"/>
          <p:nvPr/>
        </p:nvSpPr>
        <p:spPr>
          <a:xfrm>
            <a:off x="19934846" y="6446338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X5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73875E-8A29-DB06-62B2-26A7452846D8}"/>
              </a:ext>
            </a:extLst>
          </p:cNvPr>
          <p:cNvSpPr txBox="1"/>
          <p:nvPr/>
        </p:nvSpPr>
        <p:spPr>
          <a:xfrm>
            <a:off x="20489851" y="6424357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X6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108391-DAF5-A87D-7B19-444142487CB8}"/>
              </a:ext>
            </a:extLst>
          </p:cNvPr>
          <p:cNvSpPr txBox="1"/>
          <p:nvPr/>
        </p:nvSpPr>
        <p:spPr>
          <a:xfrm>
            <a:off x="20976844" y="6424357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X7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0767BF-0C01-EE3A-A7BC-0ED73C00C74F}"/>
              </a:ext>
            </a:extLst>
          </p:cNvPr>
          <p:cNvSpPr txBox="1"/>
          <p:nvPr/>
        </p:nvSpPr>
        <p:spPr>
          <a:xfrm>
            <a:off x="21501122" y="6424357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X8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A9E448-90A2-9B85-4835-57FBEE3F8DFD}"/>
              </a:ext>
            </a:extLst>
          </p:cNvPr>
          <p:cNvSpPr txBox="1"/>
          <p:nvPr/>
        </p:nvSpPr>
        <p:spPr>
          <a:xfrm>
            <a:off x="22018842" y="6424357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X9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494E4B-D132-CF59-9FE1-134AE280218A}"/>
              </a:ext>
            </a:extLst>
          </p:cNvPr>
          <p:cNvSpPr txBox="1"/>
          <p:nvPr/>
        </p:nvSpPr>
        <p:spPr>
          <a:xfrm>
            <a:off x="22595249" y="6407138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X10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224E419-45D5-DA6C-6D74-4A4FFD1B9CFE}"/>
              </a:ext>
            </a:extLst>
          </p:cNvPr>
          <p:cNvSpPr txBox="1"/>
          <p:nvPr/>
        </p:nvSpPr>
        <p:spPr>
          <a:xfrm>
            <a:off x="23217599" y="6386076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X11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3E3D61C-EEE8-3563-47F5-91FEF2932F31}"/>
              </a:ext>
            </a:extLst>
          </p:cNvPr>
          <p:cNvSpPr txBox="1"/>
          <p:nvPr/>
        </p:nvSpPr>
        <p:spPr>
          <a:xfrm>
            <a:off x="18147380" y="6449652"/>
            <a:ext cx="95739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X2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5FD304-51CE-3F99-7746-A0877A08B6E9}"/>
              </a:ext>
            </a:extLst>
          </p:cNvPr>
          <p:cNvSpPr txBox="1"/>
          <p:nvPr/>
        </p:nvSpPr>
        <p:spPr>
          <a:xfrm>
            <a:off x="18559240" y="9369843"/>
            <a:ext cx="95739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X3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E88263-1704-177B-0DC8-3560F6859CF0}"/>
              </a:ext>
            </a:extLst>
          </p:cNvPr>
          <p:cNvSpPr txBox="1"/>
          <p:nvPr/>
        </p:nvSpPr>
        <p:spPr>
          <a:xfrm>
            <a:off x="19220105" y="9369843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X4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18539B-AAD5-C9C5-461F-4B2C5E858E24}"/>
              </a:ext>
            </a:extLst>
          </p:cNvPr>
          <p:cNvSpPr txBox="1"/>
          <p:nvPr/>
        </p:nvSpPr>
        <p:spPr>
          <a:xfrm>
            <a:off x="19837975" y="9369843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X5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F40851-E751-4988-D1BC-E0DE42F311A8}"/>
              </a:ext>
            </a:extLst>
          </p:cNvPr>
          <p:cNvSpPr txBox="1"/>
          <p:nvPr/>
        </p:nvSpPr>
        <p:spPr>
          <a:xfrm>
            <a:off x="20392980" y="9347862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X6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470391-3229-897E-B98B-E1FC306E89E2}"/>
              </a:ext>
            </a:extLst>
          </p:cNvPr>
          <p:cNvSpPr txBox="1"/>
          <p:nvPr/>
        </p:nvSpPr>
        <p:spPr>
          <a:xfrm>
            <a:off x="20879973" y="9347862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X7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250D60C-CC2D-2CB8-DFF1-FBBDF61BB96A}"/>
              </a:ext>
            </a:extLst>
          </p:cNvPr>
          <p:cNvSpPr txBox="1"/>
          <p:nvPr/>
        </p:nvSpPr>
        <p:spPr>
          <a:xfrm>
            <a:off x="21404251" y="9347862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X8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BC8B286-A792-EAB7-DE31-A8B611606B26}"/>
              </a:ext>
            </a:extLst>
          </p:cNvPr>
          <p:cNvSpPr txBox="1"/>
          <p:nvPr/>
        </p:nvSpPr>
        <p:spPr>
          <a:xfrm>
            <a:off x="21921971" y="9347862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X9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3A210E8-FDF6-D989-FA20-617D84DE4B01}"/>
              </a:ext>
            </a:extLst>
          </p:cNvPr>
          <p:cNvSpPr/>
          <p:nvPr/>
        </p:nvSpPr>
        <p:spPr>
          <a:xfrm>
            <a:off x="14818518" y="6977063"/>
            <a:ext cx="538162" cy="371475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SG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2C7C667-6E71-578C-8990-78F462764B3F}"/>
              </a:ext>
            </a:extLst>
          </p:cNvPr>
          <p:cNvSpPr txBox="1"/>
          <p:nvPr/>
        </p:nvSpPr>
        <p:spPr>
          <a:xfrm>
            <a:off x="22498378" y="9330643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X10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EA586C-9204-E93D-AC5D-49E2D4A6C9C2}"/>
              </a:ext>
            </a:extLst>
          </p:cNvPr>
          <p:cNvSpPr txBox="1"/>
          <p:nvPr/>
        </p:nvSpPr>
        <p:spPr>
          <a:xfrm>
            <a:off x="23120728" y="9309581"/>
            <a:ext cx="914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X11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9E88E3E-722A-F6E4-5F7D-4D13CC2FAC9D}"/>
              </a:ext>
            </a:extLst>
          </p:cNvPr>
          <p:cNvSpPr txBox="1"/>
          <p:nvPr/>
        </p:nvSpPr>
        <p:spPr>
          <a:xfrm>
            <a:off x="18050509" y="9373157"/>
            <a:ext cx="95739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X2</a:t>
            </a:r>
            <a:endParaRPr kumimoji="0" lang="zh-SG" altLang="en-US" sz="24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12C6A08-E184-07B7-9241-65F0D3536F29}"/>
              </a:ext>
            </a:extLst>
          </p:cNvPr>
          <p:cNvCxnSpPr>
            <a:cxnSpLocks/>
          </p:cNvCxnSpPr>
          <p:nvPr/>
        </p:nvCxnSpPr>
        <p:spPr>
          <a:xfrm>
            <a:off x="14944381" y="4796971"/>
            <a:ext cx="175679" cy="3047610"/>
          </a:xfrm>
          <a:prstGeom prst="straightConnector1">
            <a:avLst/>
          </a:prstGeom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3002BE0-A7D1-7866-150A-8A80C8A7D830}"/>
              </a:ext>
            </a:extLst>
          </p:cNvPr>
          <p:cNvCxnSpPr>
            <a:cxnSpLocks/>
          </p:cNvCxnSpPr>
          <p:nvPr/>
        </p:nvCxnSpPr>
        <p:spPr>
          <a:xfrm flipV="1">
            <a:off x="15420379" y="3505200"/>
            <a:ext cx="4714126" cy="3471863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"/>
              <p:cNvSpPr txBox="1"/>
              <p:nvPr/>
            </p:nvSpPr>
            <p:spPr>
              <a:xfrm>
                <a:off x="8438093" y="11756718"/>
                <a:ext cx="8277328" cy="18671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40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elastic</m:t>
                          </m:r>
                        </m:sub>
                      </m:sSub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limUpp>
                        <m:limUppPr>
                          <m:ctrlP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Upp>
                      <m:f>
                        <m:fPr>
                          <m:ctrlP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sz="46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2" name="文本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093" y="11756718"/>
                <a:ext cx="8277328" cy="1867196"/>
              </a:xfrm>
              <a:prstGeom prst="rect">
                <a:avLst/>
              </a:prstGeom>
              <a:blipFill>
                <a:blip r:embed="rId2"/>
                <a:stretch>
                  <a:fillRect l="-4050" r="-162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3" name="a72883486e34c101c52368388d8b3925.JPG" descr="a72883486e34c101c52368388d8b3925.JPG"/>
          <p:cNvPicPr>
            <a:picLocks noChangeAspect="1"/>
          </p:cNvPicPr>
          <p:nvPr/>
        </p:nvPicPr>
        <p:blipFill>
          <a:blip r:embed="rId3"/>
          <a:srcRect l="8744" t="2296" r="7620" b="3912"/>
          <a:stretch>
            <a:fillRect/>
          </a:stretch>
        </p:blipFill>
        <p:spPr>
          <a:xfrm>
            <a:off x="2333625" y="677487"/>
            <a:ext cx="19716658" cy="10502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15.225 J"/>
              <p:cNvSpPr txBox="1"/>
              <p:nvPr/>
            </p:nvSpPr>
            <p:spPr>
              <a:xfrm>
                <a:off x="10022272" y="12115204"/>
                <a:ext cx="5108970" cy="9097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>
                  <a:defRPr sz="4300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elastic</m:t>
                        </m:r>
                      </m:sub>
                    </m:sSub>
                    <m:r>
                      <a:rPr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t>15.225 J</a:t>
                </a:r>
              </a:p>
            </p:txBody>
          </p:sp>
        </mc:Choice>
        <mc:Fallback xmlns="">
          <p:sp>
            <p:nvSpPr>
              <p:cNvPr id="175" name="15.225 J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272" y="12115204"/>
                <a:ext cx="5108970" cy="909750"/>
              </a:xfrm>
              <a:prstGeom prst="rect">
                <a:avLst/>
              </a:prstGeom>
              <a:blipFill>
                <a:blip r:embed="rId2"/>
                <a:stretch>
                  <a:fillRect t="-6667" r="-2267" b="-2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6" name="c60953afde6489fee8b0dff628c6c4c5.JPG" descr="c60953afde6489fee8b0dff628c6c4c5.JPG"/>
          <p:cNvPicPr>
            <a:picLocks noChangeAspect="1"/>
          </p:cNvPicPr>
          <p:nvPr/>
        </p:nvPicPr>
        <p:blipFill>
          <a:blip r:embed="rId3"/>
          <a:srcRect l="9635" t="3499" r="7066" b="3499"/>
          <a:stretch>
            <a:fillRect/>
          </a:stretch>
        </p:blipFill>
        <p:spPr>
          <a:xfrm>
            <a:off x="2117910" y="645469"/>
            <a:ext cx="20917699" cy="1109345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15.225 J"/>
          <p:cNvSpPr txBox="1"/>
          <p:nvPr/>
        </p:nvSpPr>
        <p:spPr>
          <a:xfrm>
            <a:off x="10137777" y="5963869"/>
            <a:ext cx="5695570" cy="1788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400">
                <a:solidFill>
                  <a:srgbClr val="000000"/>
                </a:solidFill>
              </a:defRPr>
            </a:lvl1pPr>
          </a:lstStyle>
          <a:p>
            <a:r>
              <a:t>15.225 J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表格 1"/>
          <p:cNvGraphicFramePr/>
          <p:nvPr/>
        </p:nvGraphicFramePr>
        <p:xfrm>
          <a:off x="2170479" y="2078739"/>
          <a:ext cx="21199860" cy="824687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5299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9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9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46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Components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Mass [g]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Total Mass [g]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6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Carbon Fiber Jumper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64.0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64.0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6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EM Clutch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23.0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23.0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6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 Micro Gearmotor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12.0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6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Servo Motor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16.0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32.0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46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Battery Pack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1.2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9.6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46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Arduino Nano 33 Ble Rev2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6.1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6.1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46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Electrical Wires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46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Gliding Wing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25.0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50.0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246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Connection Structure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20.0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20.0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  <a:alpha val="3831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= 231.7 g"/>
              <p:cNvSpPr txBox="1"/>
              <p:nvPr/>
            </p:nvSpPr>
            <p:spPr>
              <a:xfrm>
                <a:off x="15344095" y="11437600"/>
                <a:ext cx="5813465" cy="12292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6000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6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6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nor/>
                          </m:rPr>
                          <a:rPr sz="6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t> = 231.7 g</a:t>
                </a:r>
              </a:p>
            </p:txBody>
          </p:sp>
        </mc:Choice>
        <mc:Fallback xmlns="">
          <p:sp>
            <p:nvSpPr>
              <p:cNvPr id="180" name="= 231.7 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4095" y="11437600"/>
                <a:ext cx="5813465" cy="1229250"/>
              </a:xfrm>
              <a:prstGeom prst="rect">
                <a:avLst/>
              </a:prstGeom>
              <a:blipFill>
                <a:blip r:embed="rId2"/>
                <a:stretch>
                  <a:fillRect t="-8416" r="-7442" b="-217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方程"/>
              <p:cNvSpPr txBox="1"/>
              <p:nvPr/>
            </p:nvSpPr>
            <p:spPr>
              <a:xfrm>
                <a:off x="5700718" y="11254563"/>
                <a:ext cx="5095037" cy="159532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elastic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total</m:t>
                              </m:r>
                            </m:sub>
                          </m:s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sz="4800"/>
              </a:p>
            </p:txBody>
          </p:sp>
        </mc:Choice>
        <mc:Fallback xmlns="">
          <p:sp>
            <p:nvSpPr>
              <p:cNvPr id="181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718" y="11254563"/>
                <a:ext cx="5095037" cy="1595324"/>
              </a:xfrm>
              <a:prstGeom prst="rect">
                <a:avLst/>
              </a:prstGeom>
              <a:blipFill>
                <a:blip r:embed="rId3"/>
                <a:stretch>
                  <a:fillRect r="-23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15.225 J…"/>
              <p:cNvSpPr txBox="1"/>
              <p:nvPr/>
            </p:nvSpPr>
            <p:spPr>
              <a:xfrm>
                <a:off x="5953885" y="2321602"/>
                <a:ext cx="16204710" cy="85918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0"/>
                  </a:spcBef>
                  <a:defRPr sz="6400">
                    <a:solidFill>
                      <a:srgbClr val="000000"/>
                    </a:solidFill>
                  </a:defRPr>
                </a:pPr>
                <a:endParaRPr/>
              </a:p>
              <a:p>
                <a:pPr marL="609600" indent="-609600" algn="l">
                  <a:lnSpc>
                    <a:spcPct val="90000"/>
                  </a:lnSpc>
                  <a:spcBef>
                    <a:spcPts val="4500"/>
                  </a:spcBef>
                  <a:buSzPct val="123000"/>
                  <a:buChar char="•"/>
                  <a:defRPr sz="6400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6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6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sz="6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elastic</m:t>
                        </m:r>
                      </m:sub>
                    </m:sSub>
                    <m:r>
                      <a:rPr sz="6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t>15.225 J</a:t>
                </a:r>
              </a:p>
              <a:p>
                <a:pPr marL="609600" indent="-609600" algn="l">
                  <a:lnSpc>
                    <a:spcPct val="90000"/>
                  </a:lnSpc>
                  <a:spcBef>
                    <a:spcPts val="4500"/>
                  </a:spcBef>
                  <a:buSzPct val="123000"/>
                  <a:buChar char="•"/>
                  <a:defRPr sz="6400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6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6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nor/>
                          </m:rPr>
                          <a:rPr sz="6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t> = 231.7 g</a:t>
                </a:r>
              </a:p>
              <a:p>
                <a:pPr marL="609600" indent="-609600" algn="l">
                  <a:lnSpc>
                    <a:spcPct val="90000"/>
                  </a:lnSpc>
                  <a:spcBef>
                    <a:spcPts val="4500"/>
                  </a:spcBef>
                  <a:buSzPct val="123000"/>
                  <a:buChar char="•"/>
                  <a:defRPr sz="6400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nor/>
                          </m:rP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ideal</m:t>
                        </m:r>
                      </m:sub>
                    </m:sSub>
                    <m:r>
                      <a:rPr sz="7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sz="7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7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7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elastic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sz="7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7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sz="7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sz="7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t> = 6.705m</a:t>
                </a:r>
              </a:p>
            </p:txBody>
          </p:sp>
        </mc:Choice>
        <mc:Fallback xmlns="">
          <p:sp>
            <p:nvSpPr>
              <p:cNvPr id="183" name="15.225 J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885" y="2321602"/>
                <a:ext cx="16204710" cy="8591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439</Words>
  <Application>Microsoft Office PowerPoint</Application>
  <PresentationFormat>自定义</PresentationFormat>
  <Paragraphs>139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Helvetica Neue</vt:lpstr>
      <vt:lpstr>Helvetica Neue Medium</vt:lpstr>
      <vt:lpstr>Times Roman</vt:lpstr>
      <vt:lpstr>Cambria Math</vt:lpstr>
      <vt:lpstr>33_DynamicLight</vt:lpstr>
      <vt:lpstr>A Bio-Inspired Jump-Gliding Robot </vt:lpstr>
      <vt:lpstr>Jumping Moudule</vt:lpstr>
      <vt:lpstr>Solution Selection</vt:lpstr>
      <vt:lpstr>Dynamic Modeling</vt:lpstr>
      <vt:lpstr>Dynamic Modeling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Release Mechanism</vt:lpstr>
      <vt:lpstr>Release Mechanism</vt:lpstr>
      <vt:lpstr>Release Mechanism</vt:lpstr>
      <vt:lpstr>Release Mechanism</vt:lpstr>
      <vt:lpstr>Gliding Module</vt:lpstr>
      <vt:lpstr>Gliding Module</vt:lpstr>
      <vt:lpstr>Gliding Module</vt:lpstr>
      <vt:lpstr>Time Table</vt:lpstr>
      <vt:lpstr>Motivation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Lizhi Liu</cp:lastModifiedBy>
  <cp:revision>6</cp:revision>
  <dcterms:modified xsi:type="dcterms:W3CDTF">2025-07-03T13:13:46Z</dcterms:modified>
</cp:coreProperties>
</file>